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7" r:id="rId6"/>
    <p:sldId id="267" r:id="rId7"/>
    <p:sldId id="268" r:id="rId8"/>
    <p:sldId id="281" r:id="rId9"/>
    <p:sldId id="269" r:id="rId10"/>
    <p:sldId id="258" r:id="rId11"/>
    <p:sldId id="282" r:id="rId12"/>
    <p:sldId id="259" r:id="rId13"/>
    <p:sldId id="260" r:id="rId14"/>
    <p:sldId id="261" r:id="rId15"/>
    <p:sldId id="262" r:id="rId16"/>
    <p:sldId id="280" r:id="rId17"/>
    <p:sldId id="279" r:id="rId18"/>
    <p:sldId id="264" r:id="rId19"/>
    <p:sldId id="263" r:id="rId20"/>
    <p:sldId id="278" r:id="rId21"/>
    <p:sldId id="276" r:id="rId22"/>
    <p:sldId id="265" r:id="rId23"/>
    <p:sldId id="266" r:id="rId24"/>
    <p:sldId id="274" r:id="rId25"/>
    <p:sldId id="275" r:id="rId26"/>
    <p:sldId id="273"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72" d="100"/>
          <a:sy n="72" d="100"/>
        </p:scale>
        <p:origin x="12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618628E7-CB84-4D9D-9D63-D35F2340FD66}" type="datetimeFigureOut">
              <a:rPr lang="en-IE" smtClean="0"/>
              <a:t>19/02/2018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415649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18628E7-CB84-4D9D-9D63-D35F2340FD66}" type="datetimeFigureOut">
              <a:rPr lang="en-IE" smtClean="0"/>
              <a:t>19/02/2018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177329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18628E7-CB84-4D9D-9D63-D35F2340FD66}" type="datetimeFigureOut">
              <a:rPr lang="en-IE" smtClean="0"/>
              <a:t>19/02/2018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310448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18628E7-CB84-4D9D-9D63-D35F2340FD66}" type="datetimeFigureOut">
              <a:rPr lang="en-IE" smtClean="0"/>
              <a:t>19/02/2018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119195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8628E7-CB84-4D9D-9D63-D35F2340FD66}" type="datetimeFigureOut">
              <a:rPr lang="en-IE" smtClean="0"/>
              <a:t>19/02/2018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281577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618628E7-CB84-4D9D-9D63-D35F2340FD66}" type="datetimeFigureOut">
              <a:rPr lang="en-IE" smtClean="0"/>
              <a:t>19/02/2018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2074396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618628E7-CB84-4D9D-9D63-D35F2340FD66}" type="datetimeFigureOut">
              <a:rPr lang="en-IE" smtClean="0"/>
              <a:t>19/02/2018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296560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618628E7-CB84-4D9D-9D63-D35F2340FD66}" type="datetimeFigureOut">
              <a:rPr lang="en-IE" smtClean="0"/>
              <a:t>19/02/2018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241763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628E7-CB84-4D9D-9D63-D35F2340FD66}" type="datetimeFigureOut">
              <a:rPr lang="en-IE" smtClean="0"/>
              <a:t>19/02/2018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614224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8628E7-CB84-4D9D-9D63-D35F2340FD66}" type="datetimeFigureOut">
              <a:rPr lang="en-IE" smtClean="0"/>
              <a:t>19/02/2018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226130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8628E7-CB84-4D9D-9D63-D35F2340FD66}" type="datetimeFigureOut">
              <a:rPr lang="en-IE" smtClean="0"/>
              <a:t>19/02/2018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79BB563-B569-42D3-8113-6E1607BAC03E}" type="slidenum">
              <a:rPr lang="en-IE" smtClean="0"/>
              <a:t>‹#›</a:t>
            </a:fld>
            <a:endParaRPr lang="en-IE"/>
          </a:p>
        </p:txBody>
      </p:sp>
    </p:spTree>
    <p:extLst>
      <p:ext uri="{BB962C8B-B14F-4D97-AF65-F5344CB8AC3E}">
        <p14:creationId xmlns:p14="http://schemas.microsoft.com/office/powerpoint/2010/main" val="321567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628E7-CB84-4D9D-9D63-D35F2340FD66}" type="datetimeFigureOut">
              <a:rPr lang="en-IE" smtClean="0"/>
              <a:t>19/02/2018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BB563-B569-42D3-8113-6E1607BAC03E}" type="slidenum">
              <a:rPr lang="en-IE" smtClean="0"/>
              <a:t>‹#›</a:t>
            </a:fld>
            <a:endParaRPr lang="en-IE"/>
          </a:p>
        </p:txBody>
      </p:sp>
    </p:spTree>
    <p:extLst>
      <p:ext uri="{BB962C8B-B14F-4D97-AF65-F5344CB8AC3E}">
        <p14:creationId xmlns:p14="http://schemas.microsoft.com/office/powerpoint/2010/main" val="2291912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7593" y="3573016"/>
            <a:ext cx="6980820" cy="1752600"/>
          </a:xfrm>
        </p:spPr>
        <p:txBody>
          <a:bodyPr>
            <a:noAutofit/>
          </a:bodyPr>
          <a:lstStyle/>
          <a:p>
            <a:r>
              <a:rPr lang="en-IE" sz="7200" dirty="0">
                <a:solidFill>
                  <a:srgbClr val="FF0000"/>
                </a:solidFill>
                <a:latin typeface="Cinzel" panose="00000500000000000000" pitchFamily="2" charset="0"/>
              </a:rPr>
              <a:t>Stewards Information</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7093" b="7459"/>
          <a:stretch/>
        </p:blipFill>
        <p:spPr>
          <a:xfrm>
            <a:off x="213151" y="332656"/>
            <a:ext cx="8789705" cy="2880320"/>
          </a:xfrm>
          <a:prstGeom prst="rect">
            <a:avLst/>
          </a:prstGeom>
        </p:spPr>
      </p:pic>
    </p:spTree>
    <p:extLst>
      <p:ext uri="{BB962C8B-B14F-4D97-AF65-F5344CB8AC3E}">
        <p14:creationId xmlns:p14="http://schemas.microsoft.com/office/powerpoint/2010/main" val="163572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340768"/>
            <a:ext cx="8568953" cy="2862322"/>
          </a:xfrm>
          <a:prstGeom prst="rect">
            <a:avLst/>
          </a:prstGeom>
        </p:spPr>
        <p:txBody>
          <a:bodyPr wrap="square">
            <a:spAutoFit/>
          </a:bodyPr>
          <a:lstStyle/>
          <a:p>
            <a:pPr algn="ctr"/>
            <a:r>
              <a:rPr lang="en-IE" sz="6000" b="1" u="sng" dirty="0">
                <a:solidFill>
                  <a:srgbClr val="FF0000"/>
                </a:solidFill>
                <a:latin typeface="Cinzel Decorative" panose="00000500000000000000" pitchFamily="2" charset="0"/>
              </a:rPr>
              <a:t>Adjudicator Helper </a:t>
            </a:r>
          </a:p>
          <a:p>
            <a:pPr algn="ctr"/>
            <a:r>
              <a:rPr lang="en-IE" sz="6000" b="1" u="sng" dirty="0">
                <a:solidFill>
                  <a:srgbClr val="FF0000"/>
                </a:solidFill>
                <a:latin typeface="Cinzel Decorative" panose="00000500000000000000" pitchFamily="2" charset="0"/>
              </a:rPr>
              <a:t>Guidelines</a:t>
            </a:r>
            <a:endParaRPr lang="en-IE" sz="6000" dirty="0">
              <a:solidFill>
                <a:srgbClr val="FF0000"/>
              </a:solidFill>
              <a:latin typeface="Cinzel Decorative" panose="00000500000000000000" pitchFamily="2" charset="0"/>
            </a:endParaRPr>
          </a:p>
        </p:txBody>
      </p:sp>
    </p:spTree>
    <p:extLst>
      <p:ext uri="{BB962C8B-B14F-4D97-AF65-F5344CB8AC3E}">
        <p14:creationId xmlns:p14="http://schemas.microsoft.com/office/powerpoint/2010/main" val="2991147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E10CCC-5F97-468B-9ABE-CFB71570201F}"/>
              </a:ext>
            </a:extLst>
          </p:cNvPr>
          <p:cNvSpPr/>
          <p:nvPr/>
        </p:nvSpPr>
        <p:spPr>
          <a:xfrm>
            <a:off x="539552" y="908720"/>
            <a:ext cx="7848872" cy="5262979"/>
          </a:xfrm>
          <a:prstGeom prst="rect">
            <a:avLst/>
          </a:prstGeom>
        </p:spPr>
        <p:txBody>
          <a:bodyPr wrap="square">
            <a:spAutoFit/>
          </a:bodyPr>
          <a:lstStyle/>
          <a:p>
            <a:r>
              <a:rPr lang="en-IE" sz="24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adjudicator helper sits beside the adjudicator in the competition room and is there to help the adjudicator and co-ordinate the running of competition.</a:t>
            </a:r>
          </a:p>
          <a:p>
            <a:endParaRPr lang="en-IE" sz="24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Competition Room boxes are set up for every competition. They can be collected beforehand from the Festival Desk either by the adjudicator helper </a:t>
            </a:r>
            <a:r>
              <a:rPr lang="en-IE" sz="240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or occasionally </a:t>
            </a:r>
            <a:r>
              <a:rPr lang="en-IE" sz="2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by the adjudicator.</a:t>
            </a:r>
          </a:p>
          <a:p>
            <a:r>
              <a:rPr lang="en-IE" sz="2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Everything you need should be in that box except a pen! </a:t>
            </a:r>
          </a:p>
          <a:p>
            <a:r>
              <a:rPr lang="en-IE" sz="24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When you arrive and sign in at the desk, make sure that you take your box if it is there. </a:t>
            </a:r>
          </a:p>
          <a:p>
            <a:endParaRPr lang="en-IE" sz="24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2283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5693866"/>
          </a:xfrm>
          <a:prstGeom prst="rect">
            <a:avLst/>
          </a:prstGeom>
        </p:spPr>
        <p:txBody>
          <a:bodyPr wrap="square">
            <a:spAutoFit/>
          </a:bodyPr>
          <a:lstStyle/>
          <a:p>
            <a:r>
              <a:rPr lang="en-IE" sz="2400" b="1" dirty="0">
                <a:latin typeface="Cinzel" panose="00000500000000000000" pitchFamily="2" charset="0"/>
              </a:rPr>
              <a:t>Below is a checklist of ‘things to do’ during the competition:</a:t>
            </a:r>
          </a:p>
          <a:p>
            <a:r>
              <a:rPr lang="en-IE" sz="2400" dirty="0">
                <a:latin typeface="Cinzel" panose="00000500000000000000" pitchFamily="2" charset="0"/>
              </a:rPr>
              <a:t> </a:t>
            </a:r>
          </a:p>
          <a:p>
            <a:pPr marL="457200" lvl="0" indent="-457200">
              <a:buFont typeface="+mj-lt"/>
              <a:buAutoNum type="arabicPeriod"/>
            </a:pPr>
            <a:r>
              <a:rPr lang="en-IE" sz="2400" b="1" dirty="0">
                <a:latin typeface="Cinzel" panose="00000500000000000000" pitchFamily="2" charset="0"/>
              </a:rPr>
              <a:t>Before the competition starts:</a:t>
            </a:r>
          </a:p>
          <a:p>
            <a:pPr lvl="0"/>
            <a:r>
              <a:rPr lang="en-IE" sz="2400" dirty="0">
                <a:latin typeface="Open Sans" panose="020B0606030504020204" pitchFamily="34" charset="0"/>
                <a:ea typeface="Open Sans" panose="020B0606030504020204" pitchFamily="34" charset="0"/>
                <a:cs typeface="Open Sans" panose="020B0606030504020204" pitchFamily="34" charset="0"/>
              </a:rPr>
              <a:t>Check your paperwork in the box – you should have:</a:t>
            </a:r>
          </a:p>
          <a:p>
            <a:pPr marL="1143000" lvl="2" indent="-228600" algn="just">
              <a:buFont typeface="Wingdings"/>
              <a:buChar char=""/>
              <a:tabLst>
                <a:tab pos="1600200" algn="l"/>
              </a:tabLst>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Competitor numbers</a:t>
            </a:r>
          </a:p>
          <a:p>
            <a:pPr marL="1143000" lvl="2" indent="-228600" algn="just">
              <a:buFont typeface="Wingdings"/>
              <a:buChar char=""/>
              <a:tabLst>
                <a:tab pos="1600200" algn="l"/>
              </a:tabLst>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List of competitors (in programme)</a:t>
            </a:r>
          </a:p>
          <a:p>
            <a:pPr marL="1143000" lvl="2" indent="-228600" algn="just">
              <a:buFont typeface="Wingdings"/>
              <a:buChar char=""/>
              <a:tabLst>
                <a:tab pos="1600200" algn="l"/>
              </a:tabLst>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Adjudicator guidelines</a:t>
            </a:r>
          </a:p>
          <a:p>
            <a:pPr marL="1143000" lvl="2" indent="-228600" algn="just">
              <a:buFont typeface="Wingdings"/>
              <a:buChar char=""/>
              <a:tabLst>
                <a:tab pos="1600200" algn="l"/>
              </a:tabLst>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Adjudicator comment forms</a:t>
            </a:r>
          </a:p>
          <a:p>
            <a:pPr marL="1143000" lvl="2" indent="-228600" algn="just">
              <a:buFont typeface="Wingdings"/>
              <a:buChar char=""/>
              <a:tabLst>
                <a:tab pos="1600200" algn="l"/>
              </a:tabLst>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Spare paper for rough work</a:t>
            </a:r>
          </a:p>
          <a:p>
            <a:pPr marL="1143000" lvl="2" indent="-228600" algn="just">
              <a:buFont typeface="Wingdings"/>
              <a:buChar char=""/>
              <a:tabLst>
                <a:tab pos="1600200" algn="l"/>
              </a:tabLst>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Result sheets</a:t>
            </a:r>
          </a:p>
          <a:p>
            <a:pPr marL="1143000" lvl="2" indent="-228600" algn="just">
              <a:buFont typeface="Wingdings"/>
              <a:buChar char=""/>
              <a:tabLst>
                <a:tab pos="1600200" algn="l"/>
              </a:tabLst>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Certificates</a:t>
            </a:r>
          </a:p>
          <a:p>
            <a:pPr marL="1143000" lvl="2" indent="-228600" algn="just">
              <a:buFont typeface="Wingdings"/>
              <a:buChar char=""/>
              <a:tabLst>
                <a:tab pos="1600200" algn="l"/>
              </a:tabLst>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Cups / Medals / Trophies as appropriate</a:t>
            </a:r>
          </a:p>
          <a:p>
            <a:pPr marL="1143000" lvl="2" indent="-228600" algn="just">
              <a:buFont typeface="Wingdings"/>
              <a:buChar char=""/>
              <a:tabLst>
                <a:tab pos="1600200" algn="l"/>
              </a:tabLst>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Cup return forms in duplicate (if applicable</a:t>
            </a:r>
            <a:r>
              <a:rPr lang="en-IE" sz="2200" dirty="0">
                <a:latin typeface="Open Sans" panose="020B0606030504020204" pitchFamily="34" charset="0"/>
                <a:ea typeface="Open Sans" panose="020B0606030504020204" pitchFamily="34" charset="0"/>
                <a:cs typeface="Open Sans" panose="020B0606030504020204" pitchFamily="34" charset="0"/>
              </a:rPr>
              <a:t>)</a:t>
            </a:r>
          </a:p>
          <a:p>
            <a:pPr marL="1143000" lvl="2" indent="-228600" algn="just">
              <a:buFont typeface="Wingdings"/>
              <a:buChar char=""/>
              <a:tabLst>
                <a:tab pos="1600200" algn="l"/>
              </a:tabLst>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Emergency information</a:t>
            </a:r>
            <a:endParaRPr lang="en-IE" sz="22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6625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929" y="116632"/>
            <a:ext cx="8856984" cy="6247864"/>
          </a:xfrm>
          <a:prstGeom prst="rect">
            <a:avLst/>
          </a:prstGeom>
        </p:spPr>
        <p:txBody>
          <a:bodyPr wrap="square">
            <a:spAutoFit/>
          </a:bodyPr>
          <a:lstStyle/>
          <a:p>
            <a:r>
              <a:rPr lang="en-IE" dirty="0"/>
              <a:t>•	</a:t>
            </a: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It may be helpful to fill in some of the basic information on these forms in advance as the end of the competitions can be very busy.</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	</a:t>
            </a: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At the beginning of the competition announce the competition title and introduce the adjudicator to the audience</a:t>
            </a:r>
            <a:r>
              <a:rPr lang="en-IE" sz="2200" dirty="0">
                <a:latin typeface="Open Sans" panose="020B0606030504020204" pitchFamily="34" charset="0"/>
                <a:ea typeface="Open Sans" panose="020B0606030504020204" pitchFamily="34" charset="0"/>
                <a:cs typeface="Open Sans" panose="020B0606030504020204" pitchFamily="34" charset="0"/>
              </a:rPr>
              <a:t>.</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	</a:t>
            </a: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Read out the brief emergency information.</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	</a:t>
            </a: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Call the first competitor and place their number on the stand.</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	</a:t>
            </a: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Call each competitor in order, changing ballot number as appropriate.  Occasionally, the order of competitors may need to be shuffled as a result of clashes with other competitions or a delayed accompanist.  Please attempt to facilitate this as far as possible (tick off each performer as you go along).  If, at the end of a competition, a competitor has still not appeared, it is fair to assume they have forfeited their opportunity to perform, and they are excluded from the competition.</a:t>
            </a:r>
          </a:p>
        </p:txBody>
      </p:sp>
    </p:spTree>
    <p:extLst>
      <p:ext uri="{BB962C8B-B14F-4D97-AF65-F5344CB8AC3E}">
        <p14:creationId xmlns:p14="http://schemas.microsoft.com/office/powerpoint/2010/main" val="2274368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5509200"/>
          </a:xfrm>
          <a:prstGeom prst="rect">
            <a:avLst/>
          </a:prstGeom>
        </p:spPr>
        <p:txBody>
          <a:bodyPr wrap="square">
            <a:spAutoFit/>
          </a:bodyPr>
          <a:lstStyle/>
          <a:p>
            <a:r>
              <a:rPr lang="en-IE" sz="2200" dirty="0"/>
              <a:t>•	</a:t>
            </a: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Do not adjust the competitor numbers if someone withdraws from the competition or is not present. Competitor numbers remain constant throughout the Festival.</a:t>
            </a:r>
          </a:p>
          <a:p>
            <a:endParaRPr lang="en-IE" sz="2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	</a:t>
            </a: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Do not allow the adjudicator to be engaged in conversation by competitors or members of the audience.  It is important that competitions are kept moving.</a:t>
            </a:r>
          </a:p>
          <a:p>
            <a:endParaRPr lang="en-IE" sz="2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a:t>
            </a: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	The adjudicator will then make his/her decisions.  Provide them with whatever prizes are appropriate so they can present them.  You can help by filling in any 1st Class Honours or Highly Commended certificates before the adjudicator signs them.</a:t>
            </a:r>
          </a:p>
          <a:p>
            <a:endParaRPr lang="en-IE" sz="2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	</a:t>
            </a: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Fill in the results sheet.  This will be displayed in the College concourse.</a:t>
            </a:r>
          </a:p>
          <a:p>
            <a:endParaRPr lang="en-IE" sz="2200" dirty="0"/>
          </a:p>
        </p:txBody>
      </p:sp>
    </p:spTree>
    <p:extLst>
      <p:ext uri="{BB962C8B-B14F-4D97-AF65-F5344CB8AC3E}">
        <p14:creationId xmlns:p14="http://schemas.microsoft.com/office/powerpoint/2010/main" val="368668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5"/>
            <a:ext cx="8712968" cy="5909310"/>
          </a:xfrm>
          <a:prstGeom prst="rect">
            <a:avLst/>
          </a:prstGeom>
        </p:spPr>
        <p:txBody>
          <a:bodyPr wrap="square">
            <a:spAutoFit/>
          </a:bodyPr>
          <a:lstStyle/>
          <a:p>
            <a:r>
              <a:rPr lang="en-IE" sz="2200" dirty="0"/>
              <a:t>•	</a:t>
            </a:r>
            <a:r>
              <a:rPr lang="en-IE" sz="2000" dirty="0">
                <a:solidFill>
                  <a:schemeClr val="tx2"/>
                </a:solidFill>
                <a:latin typeface="Open Sans" panose="020B0606030504020204" pitchFamily="34" charset="0"/>
                <a:ea typeface="Open Sans" panose="020B0606030504020204" pitchFamily="34" charset="0"/>
                <a:cs typeface="Open Sans" panose="020B0606030504020204" pitchFamily="34" charset="0"/>
              </a:rPr>
              <a:t>If a cup has been awarded it is ESSENTIAL that the winner fills in the Cup Return form in duplicate.  This is vitally important.  For Solo competitions – please ensure that the winner’s guardian fills in his/her email address and telephone number.  The school address is not sufficient as that pupil may have left by next year.  One copy is kept by the pupil and the other is returned to the Festival Administrator.</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IE" sz="2000" dirty="0">
                <a:latin typeface="Open Sans" panose="020B0606030504020204" pitchFamily="34" charset="0"/>
                <a:ea typeface="Open Sans" panose="020B0606030504020204" pitchFamily="34" charset="0"/>
                <a:cs typeface="Open Sans" panose="020B0606030504020204" pitchFamily="34" charset="0"/>
              </a:rPr>
              <a:t>	</a:t>
            </a:r>
            <a:r>
              <a:rPr lang="en-IE" sz="2000" dirty="0">
                <a:solidFill>
                  <a:srgbClr val="FF0000"/>
                </a:solidFill>
                <a:latin typeface="Open Sans" panose="020B0606030504020204" pitchFamily="34" charset="0"/>
                <a:ea typeface="Open Sans" panose="020B0606030504020204" pitchFamily="34" charset="0"/>
                <a:cs typeface="Open Sans" panose="020B0606030504020204" pitchFamily="34" charset="0"/>
              </a:rPr>
              <a:t>Cup winners receive both the cup AND A GOLD MEDAL.</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r>
              <a:rPr lang="en-IE" sz="2000" dirty="0">
                <a:latin typeface="Open Sans" panose="020B0606030504020204" pitchFamily="34" charset="0"/>
                <a:ea typeface="Open Sans" panose="020B0606030504020204" pitchFamily="34" charset="0"/>
                <a:cs typeface="Open Sans" panose="020B0606030504020204" pitchFamily="34" charset="0"/>
              </a:rPr>
              <a:t>•</a:t>
            </a:r>
            <a:r>
              <a:rPr lang="en-IE" sz="2000" dirty="0">
                <a:solidFill>
                  <a:schemeClr val="tx2"/>
                </a:solidFill>
                <a:latin typeface="Open Sans" panose="020B0606030504020204" pitchFamily="34" charset="0"/>
                <a:ea typeface="Open Sans" panose="020B0606030504020204" pitchFamily="34" charset="0"/>
                <a:cs typeface="Open Sans" panose="020B0606030504020204" pitchFamily="34" charset="0"/>
              </a:rPr>
              <a:t>	If there is a Cup  Preliminary Competition in your room please ensure that the 1st and 2nd prize winners in the relevant classes know WHEN &amp; WHERE to return for the final of their competition. Additionally, remind all finalists that they need to bring their accompaniment to the final with them as they may have a different accompanist for it. </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r>
              <a:rPr lang="en-IE" sz="2000" dirty="0">
                <a:latin typeface="Open Sans" panose="020B0606030504020204" pitchFamily="34" charset="0"/>
                <a:ea typeface="Open Sans" panose="020B0606030504020204" pitchFamily="34" charset="0"/>
                <a:cs typeface="Open Sans" panose="020B0606030504020204" pitchFamily="34" charset="0"/>
              </a:rPr>
              <a:t>•	</a:t>
            </a:r>
            <a:r>
              <a:rPr lang="en-IE" sz="2000" dirty="0">
                <a:solidFill>
                  <a:srgbClr val="FF0000"/>
                </a:solidFill>
                <a:latin typeface="Open Sans" panose="020B0606030504020204" pitchFamily="34" charset="0"/>
                <a:ea typeface="Open Sans" panose="020B0606030504020204" pitchFamily="34" charset="0"/>
                <a:cs typeface="Open Sans" panose="020B0606030504020204" pitchFamily="34" charset="0"/>
              </a:rPr>
              <a:t>Send remark sheets, music etc. to the main desk in the concourse. They should be collected from there, not in the room where the competition has taken place .  Please announce this; otherwise the next competition will be delayed.  There are pupil stewards to do the running and they are also available to deal with any queries that arise. </a:t>
            </a:r>
          </a:p>
        </p:txBody>
      </p:sp>
    </p:spTree>
    <p:extLst>
      <p:ext uri="{BB962C8B-B14F-4D97-AF65-F5344CB8AC3E}">
        <p14:creationId xmlns:p14="http://schemas.microsoft.com/office/powerpoint/2010/main" val="3677175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052736"/>
            <a:ext cx="7776864" cy="4062651"/>
          </a:xfrm>
          <a:prstGeom prst="rect">
            <a:avLst/>
          </a:prstGeom>
          <a:noFill/>
        </p:spPr>
        <p:txBody>
          <a:bodyPr wrap="square" rtlCol="0">
            <a:spAutoFit/>
          </a:bodyPr>
          <a:lstStyle/>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All performances are only allowed to last 5 minutes maximum. You should ask the adjudicator if he/she would like you to time for him/her.</a:t>
            </a:r>
          </a:p>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endParaRPr lang="en-IE" sz="8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Because of this every performance will need to be timed. We have timers which will go in each adjudicators box, however, if you would prefer to use your phone that is absolutely fine too.</a:t>
            </a:r>
          </a:p>
          <a:p>
            <a:endParaRPr lang="en-IE" sz="22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IE" sz="8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timer is set running as soon as the performer begins. </a:t>
            </a:r>
            <a:endParaRPr lang="en-US"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52168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980728"/>
            <a:ext cx="7416824" cy="4293483"/>
          </a:xfrm>
          <a:prstGeom prst="rect">
            <a:avLst/>
          </a:prstGeom>
          <a:noFill/>
        </p:spPr>
        <p:txBody>
          <a:bodyPr wrap="square" rtlCol="0">
            <a:spAutoFit/>
          </a:bodyPr>
          <a:lstStyle/>
          <a:p>
            <a:pPr marL="342900" indent="-342900">
              <a:buFont typeface="Arial" panose="020B0604020202020204" pitchFamily="34" charset="0"/>
              <a:buChar char="•"/>
            </a:pPr>
            <a:r>
              <a:rPr lang="en-IE" sz="21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festival will have a team of photographers covering as many competitions as possible. This means that they may enter competitions and quietly move about while everything progresses. They may take photos during performances. </a:t>
            </a:r>
          </a:p>
          <a:p>
            <a:endParaRPr lang="en-IE" sz="21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IE" sz="2100" dirty="0">
                <a:solidFill>
                  <a:srgbClr val="FF0000"/>
                </a:solidFill>
                <a:latin typeface="Open Sans" panose="020B0606030504020204" pitchFamily="34" charset="0"/>
                <a:ea typeface="Open Sans" panose="020B0606030504020204" pitchFamily="34" charset="0"/>
                <a:cs typeface="Open Sans" panose="020B0606030504020204" pitchFamily="34" charset="0"/>
              </a:rPr>
              <a:t>All these photographers will be wearing an identifiable badge. </a:t>
            </a:r>
          </a:p>
          <a:p>
            <a:endParaRPr lang="en-IE" sz="21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IE" sz="2100" dirty="0">
                <a:solidFill>
                  <a:srgbClr val="FF0000"/>
                </a:solidFill>
                <a:latin typeface="Open Sans" panose="020B0606030504020204" pitchFamily="34" charset="0"/>
                <a:ea typeface="Open Sans" panose="020B0606030504020204" pitchFamily="34" charset="0"/>
                <a:cs typeface="Open Sans" panose="020B0606030504020204" pitchFamily="34" charset="0"/>
              </a:rPr>
              <a:t>Please alert the adjudicator before the competition begins that this may happen &amp; that it shouldn’t interfere with any performance. We do not want any adjudicator objecting to them.</a:t>
            </a:r>
          </a:p>
        </p:txBody>
      </p:sp>
    </p:spTree>
    <p:extLst>
      <p:ext uri="{BB962C8B-B14F-4D97-AF65-F5344CB8AC3E}">
        <p14:creationId xmlns:p14="http://schemas.microsoft.com/office/powerpoint/2010/main" val="3581280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1565209"/>
            <a:ext cx="4824536" cy="2985433"/>
          </a:xfrm>
          <a:prstGeom prst="rect">
            <a:avLst/>
          </a:prstGeom>
          <a:noFill/>
        </p:spPr>
        <p:txBody>
          <a:bodyPr wrap="square" rtlCol="0">
            <a:spAutoFit/>
          </a:bodyPr>
          <a:lstStyle/>
          <a:p>
            <a:pPr algn="ctr"/>
            <a:r>
              <a:rPr lang="en-IE" sz="6400" b="1" u="sng" dirty="0">
                <a:solidFill>
                  <a:srgbClr val="FF0000"/>
                </a:solidFill>
                <a:latin typeface="Cinzel" panose="00000500000000000000" pitchFamily="2" charset="0"/>
              </a:rPr>
              <a:t>Front desk </a:t>
            </a:r>
            <a:r>
              <a:rPr lang="en-IE" sz="6000" b="1" u="sng" dirty="0">
                <a:solidFill>
                  <a:srgbClr val="FF0000"/>
                </a:solidFill>
                <a:latin typeface="Cinzel" panose="00000500000000000000" pitchFamily="2" charset="0"/>
              </a:rPr>
              <a:t>Guidelines</a:t>
            </a:r>
          </a:p>
        </p:txBody>
      </p:sp>
    </p:spTree>
    <p:extLst>
      <p:ext uri="{BB962C8B-B14F-4D97-AF65-F5344CB8AC3E}">
        <p14:creationId xmlns:p14="http://schemas.microsoft.com/office/powerpoint/2010/main" val="280743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028343"/>
            <a:ext cx="7704856" cy="4154984"/>
          </a:xfrm>
          <a:prstGeom prst="rect">
            <a:avLst/>
          </a:prstGeom>
        </p:spPr>
        <p:txBody>
          <a:bodyPr wrap="square">
            <a:spAutoFit/>
          </a:bodyPr>
          <a:lstStyle/>
          <a:p>
            <a:r>
              <a:rPr lang="en-IE" sz="2200" b="1" u="sng" dirty="0">
                <a:latin typeface="Cinzel Black" panose="00000A00000000000000" pitchFamily="2" charset="0"/>
              </a:rPr>
              <a:t>Front desk</a:t>
            </a:r>
          </a:p>
          <a:p>
            <a:endParaRPr lang="en-IE" sz="2200" dirty="0">
              <a:latin typeface="Comic Sans MS" panose="030F0702030302020204" pitchFamily="66"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Front desk is in the concourse. Those manning the desk need to welcome all guests and give any information to parents, staff, pupils &amp; adjudicators where needed. </a:t>
            </a:r>
          </a:p>
          <a:p>
            <a:endParaRPr lang="en-IE" sz="2200" dirty="0">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Directions are often asked for or the location of competitions. Make sure to have a programme on hand and be familiar with it. You need to know where all the different Blocks are to direct people &amp; what competitions are where. All this information is in the programme but you need to be familiar with it.</a:t>
            </a:r>
          </a:p>
        </p:txBody>
      </p:sp>
    </p:spTree>
    <p:extLst>
      <p:ext uri="{BB962C8B-B14F-4D97-AF65-F5344CB8AC3E}">
        <p14:creationId xmlns:p14="http://schemas.microsoft.com/office/powerpoint/2010/main" val="2609942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836712"/>
            <a:ext cx="7128792" cy="3970318"/>
          </a:xfrm>
          <a:prstGeom prst="rect">
            <a:avLst/>
          </a:prstGeom>
          <a:noFill/>
        </p:spPr>
        <p:txBody>
          <a:bodyPr wrap="square" rtlCol="0">
            <a:spAutoFit/>
          </a:bodyPr>
          <a:lstStyle/>
          <a:p>
            <a:pPr algn="ctr"/>
            <a:r>
              <a:rPr lang="en-IE" sz="3600" dirty="0">
                <a:solidFill>
                  <a:schemeClr val="tx2"/>
                </a:solidFill>
                <a:latin typeface="Cinzel" panose="00000500000000000000" pitchFamily="2" charset="0"/>
              </a:rPr>
              <a:t>Thank you for giving up your free time to come to this training evening.</a:t>
            </a:r>
          </a:p>
          <a:p>
            <a:pPr algn="ctr"/>
            <a:r>
              <a:rPr lang="en-IE" sz="3600" dirty="0">
                <a:solidFill>
                  <a:schemeClr val="tx2"/>
                </a:solidFill>
                <a:latin typeface="Cinzel" panose="00000500000000000000" pitchFamily="2" charset="0"/>
              </a:rPr>
              <a:t>This allows the Festival to run smoothly, making it a positive experience for all involved.</a:t>
            </a:r>
          </a:p>
        </p:txBody>
      </p:sp>
    </p:spTree>
    <p:extLst>
      <p:ext uri="{BB962C8B-B14F-4D97-AF65-F5344CB8AC3E}">
        <p14:creationId xmlns:p14="http://schemas.microsoft.com/office/powerpoint/2010/main" val="454179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1700808"/>
            <a:ext cx="6768752" cy="2800767"/>
          </a:xfrm>
          <a:prstGeom prst="rect">
            <a:avLst/>
          </a:prstGeom>
          <a:noFill/>
        </p:spPr>
        <p:txBody>
          <a:bodyPr wrap="square" rtlCol="0">
            <a:spAutoFit/>
          </a:bodyPr>
          <a:lstStyle/>
          <a:p>
            <a:r>
              <a:rPr lang="en-IE" sz="2200" b="1" u="sng" dirty="0">
                <a:latin typeface="Cinzel Black" panose="00000A00000000000000" pitchFamily="2" charset="0"/>
              </a:rPr>
              <a:t>Stewards</a:t>
            </a:r>
          </a:p>
          <a:p>
            <a:endParaRPr lang="en-IE" sz="2200" b="1" u="sng" dirty="0">
              <a:latin typeface="Cinzel Black" panose="00000A00000000000000" pitchFamily="2"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All stewards should register at the desk to say they have arrived.</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desk will have a list of all stewarding posts. As people arrive, the list should be ticked off. Then, should someone not turn up, we will be aware of it &amp; endeavour to fill the post.</a:t>
            </a:r>
          </a:p>
        </p:txBody>
      </p:sp>
    </p:spTree>
    <p:extLst>
      <p:ext uri="{BB962C8B-B14F-4D97-AF65-F5344CB8AC3E}">
        <p14:creationId xmlns:p14="http://schemas.microsoft.com/office/powerpoint/2010/main" val="4120174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332656"/>
            <a:ext cx="7056784" cy="6186309"/>
          </a:xfrm>
          <a:prstGeom prst="rect">
            <a:avLst/>
          </a:prstGeom>
          <a:noFill/>
        </p:spPr>
        <p:txBody>
          <a:bodyPr wrap="square" rtlCol="0">
            <a:spAutoFit/>
          </a:bodyPr>
          <a:lstStyle/>
          <a:p>
            <a:r>
              <a:rPr lang="en-IE" sz="2200" b="1" u="sng" dirty="0">
                <a:latin typeface="Cinzel Black" panose="00000A00000000000000" pitchFamily="2" charset="0"/>
              </a:rPr>
              <a:t>Adjudicators &amp; Accompanists</a:t>
            </a:r>
          </a:p>
          <a:p>
            <a:endParaRPr lang="en-IE" sz="2200" b="1" u="sng" dirty="0">
              <a:latin typeface="Comic Sans MS" panose="030F0702030302020204" pitchFamily="66"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Remind all adjudicators &amp; accompanists to sign in when they arrive &amp; sign out when they leave. They are paid hourly &amp; the times are needed to calculate their pay exactly.</a:t>
            </a:r>
          </a:p>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Each adjudicator/accompanist should be given his/her badge, if they don’t already have it.</a:t>
            </a:r>
          </a:p>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Make sure that a Concourse Runner brings them to their room.</a:t>
            </a:r>
          </a:p>
          <a:p>
            <a:endPar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There are lunch/dinner vouchers for adjudicators &amp; accompanists who would like to eat. Make sure to offer one if they are working over dinner/lunchtime. Dinner will be available between 17.30 – 18.30</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Lunch will be available between 12.00 – 15.00</a:t>
            </a:r>
          </a:p>
        </p:txBody>
      </p:sp>
    </p:spTree>
    <p:extLst>
      <p:ext uri="{BB962C8B-B14F-4D97-AF65-F5344CB8AC3E}">
        <p14:creationId xmlns:p14="http://schemas.microsoft.com/office/powerpoint/2010/main" val="1660073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20688"/>
            <a:ext cx="7344816" cy="5355312"/>
          </a:xfrm>
          <a:prstGeom prst="rect">
            <a:avLst/>
          </a:prstGeom>
        </p:spPr>
        <p:txBody>
          <a:bodyPr wrap="square">
            <a:spAutoFit/>
          </a:bodyPr>
          <a:lstStyle/>
          <a:p>
            <a:r>
              <a:rPr lang="en-IE" sz="2200" b="1" dirty="0">
                <a:latin typeface="Cinzel Black" panose="00000A00000000000000" pitchFamily="2" charset="0"/>
              </a:rPr>
              <a:t>Register Choirs/Orchestras as they arrive</a:t>
            </a:r>
            <a:r>
              <a:rPr lang="en-IE" sz="2200" b="1" dirty="0">
                <a:latin typeface="Comic Sans MS" panose="030F0702030302020204" pitchFamily="66" charset="0"/>
              </a:rPr>
              <a:t>. </a:t>
            </a:r>
          </a:p>
          <a:p>
            <a:endParaRPr lang="en-IE" sz="2200" b="1" dirty="0">
              <a:latin typeface="Comic Sans MS" panose="030F0702030302020204" pitchFamily="66" charset="0"/>
            </a:endParaRPr>
          </a:p>
          <a:p>
            <a:r>
              <a:rPr lang="en-IE" sz="2200" dirty="0">
                <a:latin typeface="Open Sans" panose="020B0606030504020204" pitchFamily="34" charset="0"/>
                <a:ea typeface="Open Sans" panose="020B0606030504020204" pitchFamily="34" charset="0"/>
                <a:cs typeface="Open Sans" panose="020B0606030504020204" pitchFamily="34" charset="0"/>
              </a:rPr>
              <a:t>This involves:</a:t>
            </a:r>
          </a:p>
          <a:p>
            <a:endParaRPr lang="en-IE" sz="1200" dirty="0">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Ticking off their arrival</a:t>
            </a:r>
          </a:p>
          <a:p>
            <a:pPr marL="457200" indent="-457200">
              <a:buAutoNum type="arabicPeriod"/>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Checking whether they have sent in a Choir/Orchestra Biography or  an Orchestra Layout. If not, we need to ask for it or give a blank one to be filled in immediately.</a:t>
            </a:r>
          </a:p>
          <a:p>
            <a:pPr marL="457200" indent="-457200">
              <a:buAutoNum type="arabicPeriod" startAt="3"/>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Telling them their allocated room and introduce them to a Concourse Runner who will bring them over to their room.</a:t>
            </a:r>
          </a:p>
          <a:p>
            <a:pPr marL="457200" indent="-457200">
              <a:buAutoNum type="arabicPeriod" startAt="3"/>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Explain that they will be collected from there and brought to a holding room just off stage around 20 mins before they perform. They must make sure to all be there, ready</a:t>
            </a:r>
          </a:p>
        </p:txBody>
      </p:sp>
    </p:spTree>
    <p:extLst>
      <p:ext uri="{BB962C8B-B14F-4D97-AF65-F5344CB8AC3E}">
        <p14:creationId xmlns:p14="http://schemas.microsoft.com/office/powerpoint/2010/main" val="20641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064896" cy="5693866"/>
          </a:xfrm>
          <a:prstGeom prst="rect">
            <a:avLst/>
          </a:prstGeom>
        </p:spPr>
        <p:txBody>
          <a:bodyPr wrap="square">
            <a:spAutoFit/>
          </a:bodyPr>
          <a:lstStyle/>
          <a:p>
            <a:r>
              <a:rPr lang="en-IE" sz="2200" b="1" dirty="0">
                <a:latin typeface="Cinzel Black" panose="00000A00000000000000" pitchFamily="2" charset="0"/>
              </a:rPr>
              <a:t>The results of all Competitions are returned to the desk. </a:t>
            </a:r>
          </a:p>
          <a:p>
            <a:endParaRPr lang="en-IE" sz="1200" b="1" dirty="0">
              <a:latin typeface="Cinzel Black" panose="00000A00000000000000" pitchFamily="2" charset="0"/>
            </a:endParaRPr>
          </a:p>
          <a:p>
            <a:pPr marL="457200" indent="-457200">
              <a:buAutoNum type="arabicPeriod"/>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results sheet will need to be put up on the noticeboard by the Career Guidance Room.</a:t>
            </a:r>
          </a:p>
          <a:p>
            <a:pPr marL="457200" indent="-457200">
              <a:buAutoNum type="arabicPeriod"/>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All of the adjudicator comment sheets are laid out on the tables on the Concourse in numerical order. People may collect them from there. Each competition should be laid out so that people can easily find their own</a:t>
            </a:r>
          </a:p>
          <a:p>
            <a:pPr marL="457200" indent="-457200">
              <a:buAutoNum type="arabicPeriod" startAt="3"/>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There is a file to put all Cup Return Forms into at the Desk.</a:t>
            </a:r>
          </a:p>
          <a:p>
            <a:pPr marL="457200" indent="-457200">
              <a:buAutoNum type="arabicPeriod" startAt="3"/>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There will be a list of finish times for all competitions on the desk. If documentation has not appeared from a finished competition it is up to the desk to send a runner to the relevant room to collect it</a:t>
            </a:r>
            <a:r>
              <a:rPr lang="en-IE" sz="2200" dirty="0">
                <a:latin typeface="Open Sans" panose="020B0606030504020204" pitchFamily="34" charset="0"/>
                <a:ea typeface="Open Sans" panose="020B0606030504020204" pitchFamily="34" charset="0"/>
                <a:cs typeface="Open Sans" panose="020B0606030504020204" pitchFamily="34" charset="0"/>
              </a:rPr>
              <a:t>.</a:t>
            </a:r>
          </a:p>
          <a:p>
            <a:pPr marL="457200" indent="-457200">
              <a:buAutoNum type="arabicPeriod" startAt="3"/>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It is up to the desk to tick off each competition making sure that all paperwork has been returned</a:t>
            </a:r>
            <a:r>
              <a:rPr lang="en-IE" sz="2200" dirty="0">
                <a:latin typeface="Open Sans" panose="020B0606030504020204" pitchFamily="34" charset="0"/>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1103492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2060848"/>
            <a:ext cx="4824536" cy="2308324"/>
          </a:xfrm>
          <a:prstGeom prst="rect">
            <a:avLst/>
          </a:prstGeom>
          <a:noFill/>
        </p:spPr>
        <p:txBody>
          <a:bodyPr wrap="square" rtlCol="0">
            <a:spAutoFit/>
          </a:bodyPr>
          <a:lstStyle/>
          <a:p>
            <a:pPr algn="ctr"/>
            <a:r>
              <a:rPr lang="en-IE" sz="2400" dirty="0">
                <a:solidFill>
                  <a:srgbClr val="FF0000"/>
                </a:solidFill>
                <a:latin typeface="Cinzel Black" panose="00000A00000000000000" pitchFamily="2" charset="0"/>
              </a:rPr>
              <a:t>Many many thanks for giving up your time &amp; coming here this evening. We hope it informs you a little more about what is involved.</a:t>
            </a:r>
          </a:p>
        </p:txBody>
      </p:sp>
    </p:spTree>
    <p:extLst>
      <p:ext uri="{BB962C8B-B14F-4D97-AF65-F5344CB8AC3E}">
        <p14:creationId xmlns:p14="http://schemas.microsoft.com/office/powerpoint/2010/main" val="4089780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5736" y="1988840"/>
            <a:ext cx="4752528" cy="1815882"/>
          </a:xfrm>
          <a:prstGeom prst="rect">
            <a:avLst/>
          </a:prstGeom>
          <a:noFill/>
        </p:spPr>
        <p:txBody>
          <a:bodyPr wrap="square" rtlCol="0">
            <a:spAutoFit/>
          </a:bodyPr>
          <a:lstStyle/>
          <a:p>
            <a:pPr algn="ctr"/>
            <a:r>
              <a:rPr lang="en-IE" sz="5600" dirty="0">
                <a:solidFill>
                  <a:srgbClr val="FF0000"/>
                </a:solidFill>
                <a:latin typeface="Cinzel Decorative Black" panose="00000A00000000000000" pitchFamily="2" charset="0"/>
              </a:rPr>
              <a:t>Enjoy the festival!</a:t>
            </a:r>
          </a:p>
        </p:txBody>
      </p:sp>
    </p:spTree>
    <p:extLst>
      <p:ext uri="{BB962C8B-B14F-4D97-AF65-F5344CB8AC3E}">
        <p14:creationId xmlns:p14="http://schemas.microsoft.com/office/powerpoint/2010/main" val="930361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1844824"/>
            <a:ext cx="5112568" cy="1938992"/>
          </a:xfrm>
          <a:prstGeom prst="rect">
            <a:avLst/>
          </a:prstGeom>
          <a:noFill/>
        </p:spPr>
        <p:txBody>
          <a:bodyPr wrap="square" rtlCol="0">
            <a:spAutoFit/>
          </a:bodyPr>
          <a:lstStyle/>
          <a:p>
            <a:pPr algn="ctr"/>
            <a:r>
              <a:rPr lang="en-IE" sz="6000" b="1" dirty="0">
                <a:solidFill>
                  <a:srgbClr val="FF0000"/>
                </a:solidFill>
                <a:latin typeface="Cinzel Black" panose="00000A00000000000000" pitchFamily="2" charset="0"/>
              </a:rPr>
              <a:t>Door Guidelines</a:t>
            </a:r>
          </a:p>
        </p:txBody>
      </p:sp>
    </p:spTree>
    <p:extLst>
      <p:ext uri="{BB962C8B-B14F-4D97-AF65-F5344CB8AC3E}">
        <p14:creationId xmlns:p14="http://schemas.microsoft.com/office/powerpoint/2010/main" val="3598766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280920" cy="6370975"/>
          </a:xfrm>
          <a:prstGeom prst="rect">
            <a:avLst/>
          </a:prstGeom>
        </p:spPr>
        <p:txBody>
          <a:bodyPr wrap="square">
            <a:spAutoFit/>
          </a:bodyPr>
          <a:lstStyle/>
          <a:p>
            <a:r>
              <a:rPr lang="en-IE" sz="2200" b="1" u="sng" dirty="0">
                <a:latin typeface="Cinzel Black" panose="00000A00000000000000" pitchFamily="2" charset="0"/>
              </a:rPr>
              <a:t>Door</a:t>
            </a:r>
          </a:p>
          <a:p>
            <a:endParaRPr lang="en-IE" sz="2200" dirty="0">
              <a:latin typeface="Comic Sans MS" panose="030F0702030302020204" pitchFamily="66" charset="0"/>
            </a:endParaRPr>
          </a:p>
          <a:p>
            <a:r>
              <a:rPr lang="en-IE" sz="2200" b="1" dirty="0">
                <a:latin typeface="Open Sans" panose="020B0606030504020204" pitchFamily="34" charset="0"/>
                <a:ea typeface="Open Sans" panose="020B0606030504020204" pitchFamily="34" charset="0"/>
                <a:cs typeface="Open Sans" panose="020B0606030504020204" pitchFamily="34" charset="0"/>
              </a:rPr>
              <a:t>The doors are manned because it is important that competitions are not interrupted by people entering or leaving. </a:t>
            </a:r>
          </a:p>
          <a:p>
            <a:endParaRPr lang="en-IE" sz="1200" b="1" dirty="0">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result is that doors should be open before and after competitions and between each competitor.</a:t>
            </a:r>
          </a:p>
          <a:p>
            <a:pPr marL="457200" indent="-457200">
              <a:buAutoNum type="arabicPeriod"/>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 They are then closed and should remain closed while the performance is in progress regardless of any circumstances that might be explained.  Similarly, the door should be opened between every competitor regardless whether there is someone waiting or not.</a:t>
            </a:r>
          </a:p>
          <a:p>
            <a:pPr marL="457200" indent="-457200">
              <a:buAutoNum type="arabicPeriod"/>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steward manning the door should stand on the inside of the door so that he/she is not available to discuss why the door should be opened.</a:t>
            </a:r>
          </a:p>
          <a:p>
            <a:pPr marL="457200" indent="-457200">
              <a:buAutoNum type="arabicPeriod"/>
            </a:pPr>
            <a:r>
              <a:rPr lang="en-IE" sz="22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There is a sign on the outside of the door saying it will only be opened between competitors</a:t>
            </a:r>
          </a:p>
          <a:p>
            <a:pPr marL="457200" indent="-457200">
              <a:buAutoNum type="arabicPeriod"/>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This is for the benefit of all competitors.</a:t>
            </a:r>
          </a:p>
        </p:txBody>
      </p:sp>
    </p:spTree>
    <p:extLst>
      <p:ext uri="{BB962C8B-B14F-4D97-AF65-F5344CB8AC3E}">
        <p14:creationId xmlns:p14="http://schemas.microsoft.com/office/powerpoint/2010/main" val="47959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1349767"/>
            <a:ext cx="6048672" cy="3785652"/>
          </a:xfrm>
          <a:prstGeom prst="rect">
            <a:avLst/>
          </a:prstGeom>
          <a:noFill/>
        </p:spPr>
        <p:txBody>
          <a:bodyPr wrap="square" rtlCol="0">
            <a:spAutoFit/>
          </a:bodyPr>
          <a:lstStyle/>
          <a:p>
            <a:pPr algn="ctr"/>
            <a:r>
              <a:rPr lang="en-IE" sz="6000" b="1" dirty="0">
                <a:solidFill>
                  <a:srgbClr val="FF0000"/>
                </a:solidFill>
                <a:latin typeface="Cinzel Black" panose="00000A00000000000000" pitchFamily="2" charset="0"/>
              </a:rPr>
              <a:t>Entrance-</a:t>
            </a:r>
          </a:p>
          <a:p>
            <a:pPr algn="ctr"/>
            <a:r>
              <a:rPr lang="en-IE" sz="6000" b="1" dirty="0">
                <a:solidFill>
                  <a:srgbClr val="FF0000"/>
                </a:solidFill>
                <a:latin typeface="Cinzel Black" panose="00000A00000000000000" pitchFamily="2" charset="0"/>
              </a:rPr>
              <a:t>Money &amp; Programmes</a:t>
            </a:r>
          </a:p>
          <a:p>
            <a:pPr algn="ctr"/>
            <a:r>
              <a:rPr lang="en-IE" sz="6000" b="1" dirty="0">
                <a:solidFill>
                  <a:srgbClr val="FF0000"/>
                </a:solidFill>
                <a:latin typeface="Cinzel Black" panose="00000A00000000000000" pitchFamily="2" charset="0"/>
              </a:rPr>
              <a:t>Guidelines</a:t>
            </a:r>
          </a:p>
        </p:txBody>
      </p:sp>
    </p:spTree>
    <p:extLst>
      <p:ext uri="{BB962C8B-B14F-4D97-AF65-F5344CB8AC3E}">
        <p14:creationId xmlns:p14="http://schemas.microsoft.com/office/powerpoint/2010/main" val="168071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358" y="548680"/>
            <a:ext cx="7632848" cy="6432530"/>
          </a:xfrm>
          <a:prstGeom prst="rect">
            <a:avLst/>
          </a:prstGeom>
        </p:spPr>
        <p:txBody>
          <a:bodyPr wrap="square">
            <a:spAutoFit/>
          </a:bodyPr>
          <a:lstStyle/>
          <a:p>
            <a:r>
              <a:rPr lang="en-IE" sz="2200" b="1" u="sng" dirty="0">
                <a:latin typeface="Cinzel Black" panose="00000A00000000000000" pitchFamily="2" charset="0"/>
              </a:rPr>
              <a:t>Money</a:t>
            </a:r>
            <a:endParaRPr lang="en-IE" sz="2200" dirty="0">
              <a:latin typeface="Comic Sans MS" panose="030F0702030302020204" pitchFamily="66" charset="0"/>
            </a:endParaRPr>
          </a:p>
          <a:p>
            <a:r>
              <a:rPr lang="en-IE" sz="2200" b="1" dirty="0">
                <a:latin typeface="Open Sans" panose="020B0606030504020204" pitchFamily="34" charset="0"/>
                <a:ea typeface="Open Sans" panose="020B0606030504020204" pitchFamily="34" charset="0"/>
                <a:cs typeface="Open Sans" panose="020B0606030504020204" pitchFamily="34" charset="0"/>
              </a:rPr>
              <a:t>Entry is charged at the main entrance and also the back door into the Admin Block. </a:t>
            </a:r>
          </a:p>
          <a:p>
            <a:endParaRPr lang="en-IE" sz="800" b="1" dirty="0">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 charge is €5 and the ticket is a programme. Tables will be set up at these four points: </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1. Front door Concourses, </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2. Back door Concourse, </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3. Music Block front door, </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4. Methodist Church Front door. </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with a cash float on each. </a:t>
            </a: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5. Dining Hall cash</a:t>
            </a:r>
          </a:p>
          <a:p>
            <a:endParaRPr lang="en-IE" sz="8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startAt="2"/>
            </a:pPr>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There is no charge for competitors or Choir/Orchestra conductors &amp; assistants, however, family members accompanying them do pay. </a:t>
            </a:r>
          </a:p>
          <a:p>
            <a:endPar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startAt="3"/>
            </a:pPr>
            <a:r>
              <a:rPr lang="en-IE" sz="2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If the programme is brought along on Sat there is no further charge. </a:t>
            </a:r>
          </a:p>
          <a:p>
            <a:r>
              <a:rPr lang="en-IE" sz="2200" dirty="0">
                <a:latin typeface="Open Sans" panose="020B0606030504020204" pitchFamily="34" charset="0"/>
                <a:ea typeface="Open Sans" panose="020B0606030504020204" pitchFamily="34" charset="0"/>
                <a:cs typeface="Open Sans" panose="020B0606030504020204" pitchFamily="34" charset="0"/>
              </a:rPr>
              <a:t>	</a:t>
            </a:r>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3139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340768"/>
            <a:ext cx="7344816" cy="2462213"/>
          </a:xfrm>
          <a:prstGeom prst="rect">
            <a:avLst/>
          </a:prstGeom>
        </p:spPr>
        <p:txBody>
          <a:bodyPr wrap="square">
            <a:spAutoFit/>
          </a:bodyPr>
          <a:lstStyle/>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5. There is no charge for Primary School children. Secondary students who are not competitors pay full price.</a:t>
            </a:r>
          </a:p>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IE"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6. Wesley students do not pay entry as most of them are helping.</a:t>
            </a:r>
          </a:p>
        </p:txBody>
      </p:sp>
    </p:spTree>
    <p:extLst>
      <p:ext uri="{BB962C8B-B14F-4D97-AF65-F5344CB8AC3E}">
        <p14:creationId xmlns:p14="http://schemas.microsoft.com/office/powerpoint/2010/main" val="14029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916832"/>
            <a:ext cx="5256584" cy="1938992"/>
          </a:xfrm>
          <a:prstGeom prst="rect">
            <a:avLst/>
          </a:prstGeom>
        </p:spPr>
        <p:txBody>
          <a:bodyPr wrap="square">
            <a:spAutoFit/>
          </a:bodyPr>
          <a:lstStyle/>
          <a:p>
            <a:pPr algn="ctr"/>
            <a:r>
              <a:rPr lang="en-IE" sz="6000" b="1" u="sng" dirty="0">
                <a:solidFill>
                  <a:srgbClr val="FF0000"/>
                </a:solidFill>
                <a:latin typeface="Cinzel Black" panose="00000A00000000000000" pitchFamily="2" charset="0"/>
              </a:rPr>
              <a:t>H.E. Room Guidelines</a:t>
            </a:r>
            <a:endParaRPr lang="en-IE" sz="6000" dirty="0">
              <a:solidFill>
                <a:srgbClr val="FF0000"/>
              </a:solidFill>
              <a:latin typeface="Cinzel Black" panose="00000A00000000000000" pitchFamily="2" charset="0"/>
            </a:endParaRPr>
          </a:p>
        </p:txBody>
      </p:sp>
    </p:spTree>
    <p:extLst>
      <p:ext uri="{BB962C8B-B14F-4D97-AF65-F5344CB8AC3E}">
        <p14:creationId xmlns:p14="http://schemas.microsoft.com/office/powerpoint/2010/main" val="209744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8136904" cy="5847755"/>
          </a:xfrm>
          <a:prstGeom prst="rect">
            <a:avLst/>
          </a:prstGeom>
        </p:spPr>
        <p:txBody>
          <a:bodyPr wrap="square">
            <a:spAutoFit/>
          </a:bodyPr>
          <a:lstStyle/>
          <a:p>
            <a:r>
              <a:rPr lang="en-IE" sz="2200" b="1" dirty="0">
                <a:latin typeface="Open Sans" panose="020B0606030504020204" pitchFamily="34" charset="0"/>
                <a:ea typeface="Open Sans" panose="020B0606030504020204" pitchFamily="34" charset="0"/>
                <a:cs typeface="Open Sans" panose="020B0606030504020204" pitchFamily="34" charset="0"/>
              </a:rPr>
              <a:t>H.E. rooms need supervision to co-ordinate the choirs/orchestras into a queuing system before going on stage in the Myles Hall. </a:t>
            </a:r>
          </a:p>
          <a:p>
            <a:pPr marL="457200" indent="-457200">
              <a:buAutoNum type="arabicPeriod"/>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There are two HE rooms so that we can hold  two groups ready before going on stage. The performers move from HE Room 1 to HE Room 2 and then onto the stage. It is important to have each group lined up &amp; ready to go on immediately after the previous performers have moved through. </a:t>
            </a:r>
          </a:p>
          <a:p>
            <a:endPar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startAt="2"/>
            </a:pPr>
            <a:r>
              <a:rPr lang="en-IE" sz="22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There are HE Room Runners (students) who will work with you to collect the next choir/orchestra (from their holding classroom) according to the running list. All the choirs/orchestras wait in their allocated classrooms until they are called by the Runners.</a:t>
            </a:r>
          </a:p>
          <a:p>
            <a:r>
              <a:rPr lang="en-IE" sz="2200"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      As a group moves from HE Room 1onwards, the Runners        should be arriving with the next Choir/Orchestra on the list. </a:t>
            </a:r>
          </a:p>
        </p:txBody>
      </p:sp>
    </p:spTree>
    <p:extLst>
      <p:ext uri="{BB962C8B-B14F-4D97-AF65-F5344CB8AC3E}">
        <p14:creationId xmlns:p14="http://schemas.microsoft.com/office/powerpoint/2010/main" val="306075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0A32BD-0B98-4B05-85B9-74D1E602ECE2}"/>
              </a:ext>
            </a:extLst>
          </p:cNvPr>
          <p:cNvSpPr/>
          <p:nvPr/>
        </p:nvSpPr>
        <p:spPr>
          <a:xfrm>
            <a:off x="467544" y="1412776"/>
            <a:ext cx="8424936" cy="4370427"/>
          </a:xfrm>
          <a:prstGeom prst="rect">
            <a:avLst/>
          </a:prstGeom>
        </p:spPr>
        <p:txBody>
          <a:bodyPr wrap="square">
            <a:spAutoFit/>
          </a:bodyPr>
          <a:lstStyle/>
          <a:p>
            <a:r>
              <a:rPr lang="en-IE" sz="2000" dirty="0">
                <a:solidFill>
                  <a:schemeClr val="tx2"/>
                </a:solidFill>
                <a:latin typeface="Open Sans" panose="020B0606030504020204" pitchFamily="34" charset="0"/>
                <a:ea typeface="Open Sans" panose="020B0606030504020204" pitchFamily="34" charset="0"/>
                <a:cs typeface="Open Sans" panose="020B0606030504020204" pitchFamily="34" charset="0"/>
              </a:rPr>
              <a:t>3.Noise can also be a factor as sound does travel between the HE Rooms &amp; the Myles Hall. It is up to the supervisor to maintain a low level of conversation. With large groups this can be challenging! </a:t>
            </a:r>
          </a:p>
          <a:p>
            <a:endParaRPr lang="en-IE" sz="20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r>
              <a:rPr lang="en-IE" sz="2000" dirty="0">
                <a:latin typeface="Open Sans" panose="020B0606030504020204" pitchFamily="34" charset="0"/>
                <a:ea typeface="Open Sans" panose="020B0606030504020204" pitchFamily="34" charset="0"/>
                <a:cs typeface="Open Sans" panose="020B0606030504020204" pitchFamily="34" charset="0"/>
              </a:rPr>
              <a:t>4. </a:t>
            </a:r>
            <a:r>
              <a:rPr lang="en-IE" sz="2000" dirty="0">
                <a:solidFill>
                  <a:schemeClr val="tx2"/>
                </a:solidFill>
                <a:latin typeface="Open Sans" panose="020B0606030504020204" pitchFamily="34" charset="0"/>
                <a:ea typeface="Open Sans" panose="020B0606030504020204" pitchFamily="34" charset="0"/>
                <a:cs typeface="Open Sans" panose="020B0606030504020204" pitchFamily="34" charset="0"/>
              </a:rPr>
              <a:t>Remember that choirs/orchestras will go off from the far side of the stage &amp; so should not leave belongings behind them in the HE rooms otherwise huge confusion reigns!</a:t>
            </a:r>
          </a:p>
          <a:p>
            <a:endParaRPr lang="en-IE" sz="20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startAt="5"/>
            </a:pPr>
            <a:r>
              <a:rPr lang="en-IE" sz="2000" dirty="0">
                <a:solidFill>
                  <a:srgbClr val="FF0000"/>
                </a:solidFill>
                <a:latin typeface="Open Sans" panose="020B0606030504020204" pitchFamily="34" charset="0"/>
                <a:ea typeface="Open Sans" panose="020B0606030504020204" pitchFamily="34" charset="0"/>
                <a:cs typeface="Open Sans" panose="020B0606030504020204" pitchFamily="34" charset="0"/>
              </a:rPr>
              <a:t>It is also important that whoever is at the organ door makes sure that the conductor has handed in the prepared written biography about their choir/orchestra, otherwise they cannot be properly announced. They can establish if any are missing by liaising with the announcer.</a:t>
            </a:r>
          </a:p>
          <a:p>
            <a:endParaRPr lang="en-IE"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543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132856"/>
            <a:ext cx="7920880" cy="2369880"/>
          </a:xfrm>
          <a:prstGeom prst="rect">
            <a:avLst/>
          </a:prstGeom>
          <a:noFill/>
        </p:spPr>
        <p:txBody>
          <a:bodyPr wrap="square">
            <a:spAutoFit/>
          </a:bodyPr>
          <a:lstStyle/>
          <a:p>
            <a:pPr marL="457200" indent="-457200">
              <a:buAutoNum type="arabicPeriod" startAt="5"/>
            </a:pPr>
            <a:endParaRPr lang="en-IE" sz="8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startAt="5"/>
            </a:pPr>
            <a:r>
              <a:rPr lang="en-IE" sz="2200" dirty="0">
                <a:solidFill>
                  <a:srgbClr val="002060"/>
                </a:solidFill>
                <a:latin typeface="Open Sans" panose="020B0606030504020204" pitchFamily="34" charset="0"/>
                <a:ea typeface="Open Sans" panose="020B0606030504020204" pitchFamily="34" charset="0"/>
                <a:cs typeface="Open Sans" panose="020B0606030504020204" pitchFamily="34" charset="0"/>
              </a:rPr>
              <a:t>Also encourage the conductor of the next group to line up the player/singers in HE Room 2 according to how they will go on stage.</a:t>
            </a:r>
          </a:p>
          <a:p>
            <a:pPr marL="457200" indent="-457200">
              <a:buAutoNum type="arabicPeriod" startAt="5"/>
            </a:pPr>
            <a:endParaRPr lang="en-IE" sz="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AutoNum type="arabicPeriod" startAt="5"/>
            </a:pPr>
            <a:r>
              <a:rPr lang="en-IE" sz="2200" dirty="0">
                <a:solidFill>
                  <a:srgbClr val="FF0000"/>
                </a:solidFill>
                <a:latin typeface="Open Sans" panose="020B0606030504020204" pitchFamily="34" charset="0"/>
                <a:ea typeface="Open Sans" panose="020B0606030504020204" pitchFamily="34" charset="0"/>
                <a:cs typeface="Open Sans" panose="020B0606030504020204" pitchFamily="34" charset="0"/>
              </a:rPr>
              <a:t>Finally make sure that each competitor has music which is to be passed using the Myles Hall runner to the adjudicator.</a:t>
            </a:r>
          </a:p>
        </p:txBody>
      </p:sp>
    </p:spTree>
    <p:extLst>
      <p:ext uri="{BB962C8B-B14F-4D97-AF65-F5344CB8AC3E}">
        <p14:creationId xmlns:p14="http://schemas.microsoft.com/office/powerpoint/2010/main" val="378600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1486</Words>
  <Application>Microsoft Office PowerPoint</Application>
  <PresentationFormat>On-screen Show (4:3)</PresentationFormat>
  <Paragraphs>144</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Cinzel</vt:lpstr>
      <vt:lpstr>Cinzel Black</vt:lpstr>
      <vt:lpstr>Cinzel Decorative</vt:lpstr>
      <vt:lpstr>Cinzel Decorative Black</vt:lpstr>
      <vt:lpstr>Comic Sans MS</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Debbie Brooks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Brooks</dc:creator>
  <cp:lastModifiedBy>debbie brooks</cp:lastModifiedBy>
  <cp:revision>37</cp:revision>
  <dcterms:created xsi:type="dcterms:W3CDTF">2014-02-25T13:07:49Z</dcterms:created>
  <dcterms:modified xsi:type="dcterms:W3CDTF">2018-02-19T09:21:37Z</dcterms:modified>
</cp:coreProperties>
</file>